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8"/>
  </p:notesMasterIdLst>
  <p:sldIdLst>
    <p:sldId id="256" r:id="rId2"/>
    <p:sldId id="276" r:id="rId3"/>
    <p:sldId id="277" r:id="rId4"/>
    <p:sldId id="280" r:id="rId5"/>
    <p:sldId id="257" r:id="rId6"/>
    <p:sldId id="258" r:id="rId7"/>
    <p:sldId id="259" r:id="rId8"/>
    <p:sldId id="260" r:id="rId9"/>
    <p:sldId id="273" r:id="rId10"/>
    <p:sldId id="274" r:id="rId11"/>
    <p:sldId id="275" r:id="rId12"/>
    <p:sldId id="262" r:id="rId13"/>
    <p:sldId id="264" r:id="rId14"/>
    <p:sldId id="265" r:id="rId15"/>
    <p:sldId id="281" r:id="rId16"/>
    <p:sldId id="261" r:id="rId17"/>
    <p:sldId id="270" r:id="rId18"/>
    <p:sldId id="269" r:id="rId19"/>
    <p:sldId id="266" r:id="rId20"/>
    <p:sldId id="271" r:id="rId21"/>
    <p:sldId id="263" r:id="rId22"/>
    <p:sldId id="272" r:id="rId23"/>
    <p:sldId id="267" r:id="rId24"/>
    <p:sldId id="268" r:id="rId25"/>
    <p:sldId id="278" r:id="rId26"/>
    <p:sldId id="279" r:id="rId27"/>
  </p:sldIdLst>
  <p:sldSz cx="13439775" cy="7559675"/>
  <p:notesSz cx="6858000" cy="9144000"/>
  <p:defaultTextStyle>
    <a:defPPr>
      <a:defRPr lang="de-DE"/>
    </a:defPPr>
    <a:lvl1pPr marL="0" algn="l" defTabSz="1007943" rtl="0" eaLnBrk="1" latinLnBrk="0" hangingPunct="1">
      <a:defRPr sz="1984" kern="1200">
        <a:solidFill>
          <a:schemeClr val="tx1"/>
        </a:solidFill>
        <a:latin typeface="+mn-lt"/>
        <a:ea typeface="+mn-ea"/>
        <a:cs typeface="+mn-cs"/>
      </a:defRPr>
    </a:lvl1pPr>
    <a:lvl2pPr marL="503972" algn="l" defTabSz="1007943" rtl="0" eaLnBrk="1" latinLnBrk="0" hangingPunct="1">
      <a:defRPr sz="1984" kern="1200">
        <a:solidFill>
          <a:schemeClr val="tx1"/>
        </a:solidFill>
        <a:latin typeface="+mn-lt"/>
        <a:ea typeface="+mn-ea"/>
        <a:cs typeface="+mn-cs"/>
      </a:defRPr>
    </a:lvl2pPr>
    <a:lvl3pPr marL="1007943" algn="l" defTabSz="1007943" rtl="0" eaLnBrk="1" latinLnBrk="0" hangingPunct="1">
      <a:defRPr sz="1984" kern="1200">
        <a:solidFill>
          <a:schemeClr val="tx1"/>
        </a:solidFill>
        <a:latin typeface="+mn-lt"/>
        <a:ea typeface="+mn-ea"/>
        <a:cs typeface="+mn-cs"/>
      </a:defRPr>
    </a:lvl3pPr>
    <a:lvl4pPr marL="1511915" algn="l" defTabSz="1007943" rtl="0" eaLnBrk="1" latinLnBrk="0" hangingPunct="1">
      <a:defRPr sz="1984" kern="1200">
        <a:solidFill>
          <a:schemeClr val="tx1"/>
        </a:solidFill>
        <a:latin typeface="+mn-lt"/>
        <a:ea typeface="+mn-ea"/>
        <a:cs typeface="+mn-cs"/>
      </a:defRPr>
    </a:lvl4pPr>
    <a:lvl5pPr marL="2015886" algn="l" defTabSz="1007943" rtl="0" eaLnBrk="1" latinLnBrk="0" hangingPunct="1">
      <a:defRPr sz="1984" kern="1200">
        <a:solidFill>
          <a:schemeClr val="tx1"/>
        </a:solidFill>
        <a:latin typeface="+mn-lt"/>
        <a:ea typeface="+mn-ea"/>
        <a:cs typeface="+mn-cs"/>
      </a:defRPr>
    </a:lvl5pPr>
    <a:lvl6pPr marL="2519858" algn="l" defTabSz="1007943" rtl="0" eaLnBrk="1" latinLnBrk="0" hangingPunct="1">
      <a:defRPr sz="1984" kern="1200">
        <a:solidFill>
          <a:schemeClr val="tx1"/>
        </a:solidFill>
        <a:latin typeface="+mn-lt"/>
        <a:ea typeface="+mn-ea"/>
        <a:cs typeface="+mn-cs"/>
      </a:defRPr>
    </a:lvl6pPr>
    <a:lvl7pPr marL="3023829" algn="l" defTabSz="1007943" rtl="0" eaLnBrk="1" latinLnBrk="0" hangingPunct="1">
      <a:defRPr sz="1984" kern="1200">
        <a:solidFill>
          <a:schemeClr val="tx1"/>
        </a:solidFill>
        <a:latin typeface="+mn-lt"/>
        <a:ea typeface="+mn-ea"/>
        <a:cs typeface="+mn-cs"/>
      </a:defRPr>
    </a:lvl7pPr>
    <a:lvl8pPr marL="3527801" algn="l" defTabSz="1007943" rtl="0" eaLnBrk="1" latinLnBrk="0" hangingPunct="1">
      <a:defRPr sz="1984" kern="1200">
        <a:solidFill>
          <a:schemeClr val="tx1"/>
        </a:solidFill>
        <a:latin typeface="+mn-lt"/>
        <a:ea typeface="+mn-ea"/>
        <a:cs typeface="+mn-cs"/>
      </a:defRPr>
    </a:lvl8pPr>
    <a:lvl9pPr marL="4031772" algn="l" defTabSz="1007943" rtl="0" eaLnBrk="1" latinLnBrk="0" hangingPunct="1">
      <a:defRPr sz="19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F949D12-0640-482B-B80F-DCA451A0ED9B}">
          <p14:sldIdLst>
            <p14:sldId id="256"/>
            <p14:sldId id="276"/>
            <p14:sldId id="277"/>
            <p14:sldId id="280"/>
            <p14:sldId id="257"/>
            <p14:sldId id="258"/>
            <p14:sldId id="259"/>
            <p14:sldId id="260"/>
            <p14:sldId id="273"/>
            <p14:sldId id="274"/>
            <p14:sldId id="275"/>
            <p14:sldId id="262"/>
            <p14:sldId id="264"/>
            <p14:sldId id="265"/>
            <p14:sldId id="281"/>
            <p14:sldId id="261"/>
            <p14:sldId id="270"/>
            <p14:sldId id="269"/>
            <p14:sldId id="266"/>
            <p14:sldId id="271"/>
            <p14:sldId id="263"/>
            <p14:sldId id="272"/>
            <p14:sldId id="267"/>
            <p14:sldId id="268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A7D"/>
    <a:srgbClr val="FFFFFF"/>
    <a:srgbClr val="6A7B88"/>
    <a:srgbClr val="788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52" autoAdjust="0"/>
    <p:restoredTop sz="84094" autoAdjust="0"/>
  </p:normalViewPr>
  <p:slideViewPr>
    <p:cSldViewPr snapToGrid="0">
      <p:cViewPr varScale="1">
        <p:scale>
          <a:sx n="87" d="100"/>
          <a:sy n="87" d="100"/>
        </p:scale>
        <p:origin x="960" y="102"/>
      </p:cViewPr>
      <p:guideLst/>
    </p:cSldViewPr>
  </p:slideViewPr>
  <p:outlineViewPr>
    <p:cViewPr>
      <p:scale>
        <a:sx n="33" d="100"/>
        <a:sy n="33" d="100"/>
      </p:scale>
      <p:origin x="0" y="-1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518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9C2D94-01EA-4BBB-9E46-76003C301EED}" type="datetimeFigureOut">
              <a:rPr lang="de-DE" smtClean="0"/>
              <a:t>25.01.2019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50F40-9A2F-43DF-8343-3A687CBA5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4460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50F40-9A2F-43DF-8343-3A687CBA5F78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1833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F55F6519-6CD0-48A9-9E27-5A0174A1A50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1200" y="2595792"/>
            <a:ext cx="12960000" cy="1587510"/>
          </a:xfrm>
        </p:spPr>
        <p:txBody>
          <a:bodyPr anchor="b" anchorCtr="0"/>
          <a:lstStyle>
            <a:lvl1pPr>
              <a:defRPr>
                <a:solidFill>
                  <a:srgbClr val="2F5A7D"/>
                </a:solidFill>
              </a:defRPr>
            </a:lvl1pPr>
          </a:lstStyle>
          <a:p>
            <a:r>
              <a:rPr lang="en-US" noProof="0" dirty="0"/>
              <a:t>Presentation Title</a:t>
            </a:r>
          </a:p>
        </p:txBody>
      </p:sp>
      <p:sp>
        <p:nvSpPr>
          <p:cNvPr id="8" name="Untertitel 2">
            <a:extLst>
              <a:ext uri="{FF2B5EF4-FFF2-40B4-BE49-F238E27FC236}">
                <a16:creationId xmlns:a16="http://schemas.microsoft.com/office/drawing/2014/main" id="{C360A07E-42A2-4322-B8B5-A5FABD57FDD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1200" y="4896000"/>
            <a:ext cx="12960000" cy="198000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400"/>
              </a:spcBef>
              <a:buNone/>
              <a:defRPr sz="1600" b="0" i="0" baseline="0">
                <a:solidFill>
                  <a:srgbClr val="78838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3780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560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341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12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8901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2682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6462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0243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Firstname1 Lastname1, Firstname2 Lastname2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de-DE" altLang="zh-CN" dirty="0"/>
              <a:t>…,</a:t>
            </a:r>
            <a:br>
              <a:rPr lang="de-DE" altLang="zh-CN" dirty="0"/>
            </a:br>
            <a:r>
              <a:rPr lang="en-US" dirty="0"/>
              <a:t>Firstname3 Lastname3, …</a:t>
            </a:r>
          </a:p>
          <a:p>
            <a:r>
              <a:rPr lang="en-US" dirty="0"/>
              <a:t>Affiliation1, Affiliation2, …,</a:t>
            </a:r>
            <a:br>
              <a:rPr lang="en-US" dirty="0"/>
            </a:br>
            <a:r>
              <a:rPr lang="en-US" dirty="0"/>
              <a:t>Affiliation3, …</a:t>
            </a:r>
          </a:p>
          <a:p>
            <a:r>
              <a:rPr lang="en-US" dirty="0"/>
              <a:t>Name of event, city, country, date</a:t>
            </a:r>
          </a:p>
        </p:txBody>
      </p:sp>
      <p:pic>
        <p:nvPicPr>
          <p:cNvPr id="10" name="Grafik 4">
            <a:extLst>
              <a:ext uri="{FF2B5EF4-FFF2-40B4-BE49-F238E27FC236}">
                <a16:creationId xmlns:a16="http://schemas.microsoft.com/office/drawing/2014/main" id="{B52C964B-FC10-4440-9E74-3F3314B986D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4620" y="353968"/>
            <a:ext cx="1525476" cy="79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20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7">
            <a:extLst>
              <a:ext uri="{FF2B5EF4-FFF2-40B4-BE49-F238E27FC236}">
                <a16:creationId xmlns:a16="http://schemas.microsoft.com/office/drawing/2014/main" id="{7FC99FCE-5E5F-418C-A906-59F00399D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00" y="180000"/>
            <a:ext cx="12960000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  <a:endParaRPr lang="de-DE" dirty="0"/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91564782-ED12-4583-80ED-68B204934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0" y="1476000"/>
            <a:ext cx="12960000" cy="540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CF936F19-DC99-4417-9F47-C0B8CC4A6AB4}"/>
              </a:ext>
            </a:extLst>
          </p:cNvPr>
          <p:cNvSpPr txBox="1">
            <a:spLocks/>
          </p:cNvSpPr>
          <p:nvPr userDrawn="1"/>
        </p:nvSpPr>
        <p:spPr>
          <a:xfrm>
            <a:off x="11892300" y="7069221"/>
            <a:ext cx="1308900" cy="471121"/>
          </a:xfrm>
          <a:prstGeom prst="rect">
            <a:avLst/>
          </a:prstGeom>
        </p:spPr>
        <p:txBody>
          <a:bodyPr vert="horz" lIns="91441" tIns="45719" rIns="91441" bIns="45719" rtlCol="0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11" i="0" kern="1200">
                <a:solidFill>
                  <a:srgbClr val="788388"/>
                </a:solidFill>
                <a:latin typeface="+mj-lt"/>
                <a:ea typeface="+mn-ea"/>
                <a:cs typeface="DejaVu Sans Mono" panose="020B0609030804020204" pitchFamily="49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9pPr>
          </a:lstStyle>
          <a:p>
            <a:pPr algn="r"/>
            <a:fld id="{29AD3987-26BA-49DC-BA24-72731371DC9F}" type="slidenum">
              <a:rPr lang="en-US" sz="1600" noProof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 noProof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Foliennummernplatzhalter 5">
            <a:extLst>
              <a:ext uri="{FF2B5EF4-FFF2-40B4-BE49-F238E27FC236}">
                <a16:creationId xmlns:a16="http://schemas.microsoft.com/office/drawing/2014/main" id="{7A951F47-D0FD-4320-BBB7-1DC57BAD6187}"/>
              </a:ext>
            </a:extLst>
          </p:cNvPr>
          <p:cNvSpPr txBox="1">
            <a:spLocks/>
          </p:cNvSpPr>
          <p:nvPr userDrawn="1"/>
        </p:nvSpPr>
        <p:spPr>
          <a:xfrm>
            <a:off x="5891797" y="7069222"/>
            <a:ext cx="1656182" cy="471121"/>
          </a:xfrm>
          <a:prstGeom prst="rect">
            <a:avLst/>
          </a:prstGeom>
        </p:spPr>
        <p:txBody>
          <a:bodyPr vert="horz" lIns="91441" tIns="45719" rIns="91441" bIns="45719" rtlCol="0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11" i="0" kern="1200">
                <a:solidFill>
                  <a:srgbClr val="788388"/>
                </a:solidFill>
                <a:latin typeface="+mj-lt"/>
                <a:ea typeface="+mn-ea"/>
                <a:cs typeface="DejaVu Sans Mono" panose="020B0609030804020204" pitchFamily="49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9pPr>
          </a:lstStyle>
          <a:p>
            <a:pPr algn="ctr"/>
            <a:r>
              <a:rPr lang="en-US" sz="1600" noProof="0">
                <a:solidFill>
                  <a:schemeClr val="tx1">
                    <a:lumMod val="65000"/>
                    <a:lumOff val="35000"/>
                  </a:schemeClr>
                </a:solidFill>
              </a:rPr>
              <a:t>Karl Kraus</a:t>
            </a:r>
          </a:p>
        </p:txBody>
      </p:sp>
    </p:spTree>
    <p:extLst>
      <p:ext uri="{BB962C8B-B14F-4D97-AF65-F5344CB8AC3E}">
        <p14:creationId xmlns:p14="http://schemas.microsoft.com/office/powerpoint/2010/main" val="3532229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D38E7-DE82-41CE-B47D-2E6579D8C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4AD0281-24FD-440E-AD05-314EBD780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199" y="1475581"/>
            <a:ext cx="6300000" cy="540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6C8A177-FCB0-467C-9A01-CE43B54DD98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899274" y="1475581"/>
            <a:ext cx="6300000" cy="540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en-US" noProof="0" dirty="0"/>
          </a:p>
        </p:txBody>
      </p:sp>
      <p:sp>
        <p:nvSpPr>
          <p:cNvPr id="5" name="Foliennummernplatzhalter 5">
            <a:extLst>
              <a:ext uri="{FF2B5EF4-FFF2-40B4-BE49-F238E27FC236}">
                <a16:creationId xmlns:a16="http://schemas.microsoft.com/office/drawing/2014/main" id="{FCA1BA32-7DF1-42E4-953A-2705F59C3490}"/>
              </a:ext>
            </a:extLst>
          </p:cNvPr>
          <p:cNvSpPr txBox="1">
            <a:spLocks/>
          </p:cNvSpPr>
          <p:nvPr userDrawn="1"/>
        </p:nvSpPr>
        <p:spPr>
          <a:xfrm>
            <a:off x="11892300" y="7069221"/>
            <a:ext cx="1308900" cy="471121"/>
          </a:xfrm>
          <a:prstGeom prst="rect">
            <a:avLst/>
          </a:prstGeom>
        </p:spPr>
        <p:txBody>
          <a:bodyPr vert="horz" lIns="91441" tIns="45719" rIns="91441" bIns="45719" rtlCol="0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11" i="0" kern="1200">
                <a:solidFill>
                  <a:srgbClr val="788388"/>
                </a:solidFill>
                <a:latin typeface="+mj-lt"/>
                <a:ea typeface="+mn-ea"/>
                <a:cs typeface="DejaVu Sans Mono" panose="020B0609030804020204" pitchFamily="49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9pPr>
          </a:lstStyle>
          <a:p>
            <a:pPr algn="r"/>
            <a:fld id="{29AD3987-26BA-49DC-BA24-72731371DC9F}" type="slidenum">
              <a:rPr lang="en-US" sz="1600" noProof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 noProof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Foliennummernplatzhalter 5">
            <a:extLst>
              <a:ext uri="{FF2B5EF4-FFF2-40B4-BE49-F238E27FC236}">
                <a16:creationId xmlns:a16="http://schemas.microsoft.com/office/drawing/2014/main" id="{CA2A6EDF-2672-4848-BD76-ECCECDF91198}"/>
              </a:ext>
            </a:extLst>
          </p:cNvPr>
          <p:cNvSpPr txBox="1">
            <a:spLocks/>
          </p:cNvSpPr>
          <p:nvPr userDrawn="1"/>
        </p:nvSpPr>
        <p:spPr>
          <a:xfrm>
            <a:off x="5891797" y="7069222"/>
            <a:ext cx="1656182" cy="471121"/>
          </a:xfrm>
          <a:prstGeom prst="rect">
            <a:avLst/>
          </a:prstGeom>
        </p:spPr>
        <p:txBody>
          <a:bodyPr vert="horz" lIns="91441" tIns="45719" rIns="91441" bIns="45719" rtlCol="0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811" i="0" kern="1200">
                <a:solidFill>
                  <a:srgbClr val="788388"/>
                </a:solidFill>
                <a:latin typeface="+mj-lt"/>
                <a:ea typeface="+mn-ea"/>
                <a:cs typeface="DejaVu Sans Mono" panose="020B0609030804020204" pitchFamily="49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DejaVu Sans Mono" panose="020B0609030804020204" pitchFamily="49" charset="0"/>
              </a:defRPr>
            </a:lvl9pPr>
          </a:lstStyle>
          <a:p>
            <a:pPr algn="ctr"/>
            <a:r>
              <a:rPr lang="en-US" sz="1600" noProof="0">
                <a:solidFill>
                  <a:schemeClr val="tx1">
                    <a:lumMod val="65000"/>
                    <a:lumOff val="35000"/>
                  </a:schemeClr>
                </a:solidFill>
              </a:rPr>
              <a:t>Karl Kraus</a:t>
            </a:r>
          </a:p>
        </p:txBody>
      </p:sp>
    </p:spTree>
    <p:extLst>
      <p:ext uri="{BB962C8B-B14F-4D97-AF65-F5344CB8AC3E}">
        <p14:creationId xmlns:p14="http://schemas.microsoft.com/office/powerpoint/2010/main" val="1245572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2B682C10-8FCB-4F7F-9F1A-E1A9C68B7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00" y="180000"/>
            <a:ext cx="12960000" cy="1080000"/>
          </a:xfrm>
          <a:prstGeom prst="rect">
            <a:avLst/>
          </a:prstGeom>
        </p:spPr>
        <p:txBody>
          <a:bodyPr vert="horz" lIns="91440" tIns="0" rIns="91440" bIns="45720" rtlCol="0" anchor="ctr" anchorCtr="0">
            <a:noAutofit/>
          </a:bodyPr>
          <a:lstStyle/>
          <a:p>
            <a:r>
              <a:rPr lang="de-DE" noProof="0"/>
              <a:t>Titelmasterformat durch Klicken bearbeiten</a:t>
            </a:r>
            <a:endParaRPr lang="en-US" noProof="0" dirty="0"/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8DEE5AFB-2B9D-4795-82FC-9F8C6844A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200" y="1475581"/>
            <a:ext cx="12960000" cy="540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00" y="6980790"/>
            <a:ext cx="1069631" cy="38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4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hf hdr="0" dt="0"/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3800" kern="1200">
          <a:solidFill>
            <a:srgbClr val="2F5A7D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Clr>
          <a:srgbClr val="2F5A7D"/>
        </a:buClr>
        <a:buFont typeface="Wingdings" panose="05000000000000000000" pitchFamily="2" charset="2"/>
        <a:buChar char="§"/>
        <a:defRPr sz="24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Clr>
          <a:srgbClr val="2F5A7D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Clr>
          <a:srgbClr val="2F5A7D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Clr>
          <a:srgbClr val="2F5A7D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Clr>
          <a:srgbClr val="2F5A7D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86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3333B4-14E6-4740-9458-E9BA7B7D8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Division Rules</a:t>
            </a:r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5F06005-BCA2-4C3D-8070-3BEE28970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930" y="3302500"/>
            <a:ext cx="12674269" cy="3573499"/>
          </a:xfrm>
        </p:spPr>
        <p:txBody>
          <a:bodyPr/>
          <a:lstStyle/>
          <a:p>
            <a:r>
              <a:rPr lang="de-DE" err="1"/>
              <a:t>Vertical</a:t>
            </a:r>
            <a:r>
              <a:rPr lang="de-DE"/>
              <a:t> </a:t>
            </a:r>
            <a:r>
              <a:rPr lang="de-DE" err="1"/>
              <a:t>division</a:t>
            </a:r>
            <a:r>
              <a:rPr lang="de-DE"/>
              <a:t> means „</a:t>
            </a:r>
            <a:r>
              <a:rPr lang="de-DE" err="1"/>
              <a:t>straigth</a:t>
            </a:r>
            <a:r>
              <a:rPr lang="de-DE"/>
              <a:t>“ </a:t>
            </a:r>
            <a:r>
              <a:rPr lang="de-DE" err="1"/>
              <a:t>growth</a:t>
            </a:r>
            <a:r>
              <a:rPr lang="de-DE"/>
              <a:t> </a:t>
            </a:r>
            <a:r>
              <a:rPr lang="de-DE" err="1"/>
              <a:t>into</a:t>
            </a:r>
            <a:r>
              <a:rPr lang="de-DE"/>
              <a:t> a </a:t>
            </a:r>
            <a:r>
              <a:rPr lang="de-DE" err="1"/>
              <a:t>branch</a:t>
            </a:r>
            <a:endParaRPr lang="de-DE"/>
          </a:p>
          <a:p>
            <a:r>
              <a:rPr lang="en-GB"/>
              <a:t>Multiple </a:t>
            </a:r>
            <a:r>
              <a:rPr lang="en-GB" i="1"/>
              <a:t>F</a:t>
            </a:r>
            <a:r>
              <a:rPr lang="en-GB"/>
              <a:t> states, so that plants grow faster at the “tip”</a:t>
            </a:r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FEBBD89-EBF2-446F-9449-9A716489D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752" y="1800000"/>
            <a:ext cx="12062624" cy="9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543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3333B4-14E6-4740-9458-E9BA7B7D8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Division Rules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B5F06005-BCA2-4C3D-8070-3BEE28970F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6930" y="3348032"/>
                <a:ext cx="12674269" cy="3527968"/>
              </a:xfrm>
            </p:spPr>
            <p:txBody>
              <a:bodyPr/>
              <a:lstStyle/>
              <a:p>
                <a:r>
                  <a:rPr lang="de-DE"/>
                  <a:t>Horizontal </a:t>
                </a:r>
                <a:r>
                  <a:rPr lang="en-US"/>
                  <a:t>division means the creation of a branch fork</a:t>
                </a:r>
              </a:p>
              <a:p>
                <a:r>
                  <a:rPr lang="de-DE"/>
                  <a:t>F</a:t>
                </a:r>
                <a:r>
                  <a:rPr lang="en-US"/>
                  <a:t>or </a:t>
                </a:r>
                <a:r>
                  <a:rPr lang="de-DE"/>
                  <a:t>cells not growing on the ground</a:t>
                </a:r>
                <a:r>
                  <a:rPr lang="en-US"/>
                  <a:t>, </a:t>
                </a:r>
                <a:r>
                  <a:rPr lang="en-US" i="1"/>
                  <a:t>H</a:t>
                </a:r>
                <a:r>
                  <a:rPr lang="en-US"/>
                  <a:t> are the leaf cells</a:t>
                </a:r>
              </a:p>
              <a:p>
                <a:r>
                  <a:rPr lang="de-DE" i="1"/>
                  <a:t>H </a:t>
                </a:r>
                <a:r>
                  <a:rPr lang="de-DE"/>
                  <a:t>divides into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i="1"/>
                  <a:t> </a:t>
                </a:r>
                <a:r>
                  <a:rPr lang="en-US"/>
                  <a:t>when hit by light, and into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i="1"/>
                  <a:t> </a:t>
                </a:r>
                <a:r>
                  <a:rPr lang="en-US"/>
                  <a:t>cells after a time</a:t>
                </a:r>
                <a:endParaRPr lang="en-US" i="1"/>
              </a:p>
              <a:p>
                <a:r>
                  <a:rPr lang="de-DE"/>
                  <a:t>In </a:t>
                </a:r>
                <a:r>
                  <a:rPr lang="en-US"/>
                  <a:t>general</a:t>
                </a:r>
                <a:r>
                  <a:rPr lang="de-DE"/>
                  <a:t> </a:t>
                </a:r>
                <a:r>
                  <a:rPr lang="de-DE" err="1"/>
                  <a:t>is</a:t>
                </a:r>
                <a:r>
                  <a:rPr lang="de-DE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&gt;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/>
                  <a:t> such that plants grow towards the light</a:t>
                </a:r>
              </a:p>
            </p:txBody>
          </p:sp>
        </mc:Choice>
        <mc:Fallback xmlns="">
          <p:sp>
            <p:nvSpPr>
              <p:cNvPr id="10" name="Content Placeholder 9">
                <a:extLst>
                  <a:ext uri="{FF2B5EF4-FFF2-40B4-BE49-F238E27FC236}">
                    <a16:creationId xmlns:a16="http://schemas.microsoft.com/office/drawing/2014/main" id="{B5F06005-BCA2-4C3D-8070-3BEE28970F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6930" y="3348032"/>
                <a:ext cx="12674269" cy="3527968"/>
              </a:xfrm>
              <a:blipFill>
                <a:blip r:embed="rId2"/>
                <a:stretch>
                  <a:fillRect l="-625" t="-22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C5D1AEFC-E498-4652-BA99-32DFA138B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899" y="1119197"/>
            <a:ext cx="7048501" cy="222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11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D2C271-5520-41CD-975B-0C0F77012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Plant </a:t>
            </a:r>
            <a:r>
              <a:rPr lang="de-DE" err="1"/>
              <a:t>Grow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B6FBF4-B010-4948-874A-06EE2088C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5 </a:t>
            </a:r>
            <a:r>
              <a:rPr lang="de-DE" err="1"/>
              <a:t>Iterations</a:t>
            </a:r>
            <a:endParaRPr lang="en-US"/>
          </a:p>
          <a:p>
            <a:endParaRPr lang="en-US"/>
          </a:p>
        </p:txBody>
      </p:sp>
      <p:pic>
        <p:nvPicPr>
          <p:cNvPr id="5" name="Bildplatzhalter 5">
            <a:extLst>
              <a:ext uri="{FF2B5EF4-FFF2-40B4-BE49-F238E27FC236}">
                <a16:creationId xmlns:a16="http://schemas.microsoft.com/office/drawing/2014/main" id="{9CD8C545-9A61-4E10-ACF6-44DF341D32A0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r="15700"/>
          <a:stretch>
            <a:fillRect/>
          </a:stretch>
        </p:blipFill>
        <p:spPr>
          <a:xfrm>
            <a:off x="6899275" y="1687569"/>
            <a:ext cx="6300788" cy="4975112"/>
          </a:xfrm>
        </p:spPr>
      </p:pic>
    </p:spTree>
    <p:extLst>
      <p:ext uri="{BB962C8B-B14F-4D97-AF65-F5344CB8AC3E}">
        <p14:creationId xmlns:p14="http://schemas.microsoft.com/office/powerpoint/2010/main" val="123295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FDB048-F7D0-4E04-BCEC-8E8BC3377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Plant </a:t>
            </a:r>
            <a:r>
              <a:rPr lang="de-DE" err="1"/>
              <a:t>Grow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BB1047-BF41-4832-AE05-CD0F35D18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20 </a:t>
            </a:r>
            <a:r>
              <a:rPr lang="de-DE" err="1"/>
              <a:t>Iterations</a:t>
            </a:r>
            <a:endParaRPr lang="en-US"/>
          </a:p>
        </p:txBody>
      </p:sp>
      <p:pic>
        <p:nvPicPr>
          <p:cNvPr id="5" name="Bildplatzhalter 5">
            <a:extLst>
              <a:ext uri="{FF2B5EF4-FFF2-40B4-BE49-F238E27FC236}">
                <a16:creationId xmlns:a16="http://schemas.microsoft.com/office/drawing/2014/main" id="{3758E667-8415-4072-8094-D18B3B162334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r="15700"/>
          <a:stretch>
            <a:fillRect/>
          </a:stretch>
        </p:blipFill>
        <p:spPr>
          <a:xfrm>
            <a:off x="6899275" y="1687569"/>
            <a:ext cx="6300788" cy="4975112"/>
          </a:xfrm>
        </p:spPr>
      </p:pic>
    </p:spTree>
    <p:extLst>
      <p:ext uri="{BB962C8B-B14F-4D97-AF65-F5344CB8AC3E}">
        <p14:creationId xmlns:p14="http://schemas.microsoft.com/office/powerpoint/2010/main" val="1504500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0BCC90-51D1-4310-B165-8E0468332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Plant Grow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6BF5C0-6C69-4A80-805D-4CA08F51C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/>
              <a:t>35 Iterations</a:t>
            </a:r>
          </a:p>
        </p:txBody>
      </p:sp>
      <p:pic>
        <p:nvPicPr>
          <p:cNvPr id="5" name="Bildplatzhalter 5">
            <a:extLst>
              <a:ext uri="{FF2B5EF4-FFF2-40B4-BE49-F238E27FC236}">
                <a16:creationId xmlns:a16="http://schemas.microsoft.com/office/drawing/2014/main" id="{048909CF-E9DB-4C03-9922-98957EAA685D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r="15700"/>
          <a:stretch>
            <a:fillRect/>
          </a:stretch>
        </p:blipFill>
        <p:spPr>
          <a:xfrm>
            <a:off x="6899275" y="1687569"/>
            <a:ext cx="6300788" cy="4975112"/>
          </a:xfrm>
        </p:spPr>
      </p:pic>
    </p:spTree>
    <p:extLst>
      <p:ext uri="{BB962C8B-B14F-4D97-AF65-F5344CB8AC3E}">
        <p14:creationId xmlns:p14="http://schemas.microsoft.com/office/powerpoint/2010/main" val="1630997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4D93A7-7027-451A-A988-6405A5726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Modelled</a:t>
            </a:r>
            <a:r>
              <a:rPr lang="de-DE" dirty="0"/>
              <a:t> </a:t>
            </a:r>
            <a:r>
              <a:rPr lang="de-DE" dirty="0" err="1"/>
              <a:t>Behaviors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ED702-499D-41EC-B48B-185F778E8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Plants in water are allowed to have more cells</a:t>
            </a:r>
          </a:p>
          <a:p>
            <a:r>
              <a:rPr lang="en-US" dirty="0"/>
              <a:t>Wind destroys parts of plants that get hit by to much wind</a:t>
            </a:r>
          </a:p>
          <a:p>
            <a:r>
              <a:rPr lang="de-DE" dirty="0"/>
              <a:t>Leafs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hit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light divide </a:t>
            </a:r>
            <a:r>
              <a:rPr lang="de-DE" dirty="0" err="1"/>
              <a:t>faster</a:t>
            </a:r>
            <a:r>
              <a:rPr lang="de-DE" dirty="0"/>
              <a:t> and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children</a:t>
            </a:r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diameter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cells</a:t>
            </a:r>
            <a:r>
              <a:rPr lang="de-DE" dirty="0"/>
              <a:t> </a:t>
            </a:r>
            <a:r>
              <a:rPr lang="de-DE" dirty="0" err="1"/>
              <a:t>grows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a </a:t>
            </a:r>
            <a:r>
              <a:rPr lang="de-DE" dirty="0" err="1"/>
              <a:t>higher</a:t>
            </a:r>
            <a:r>
              <a:rPr lang="de-DE" dirty="0"/>
              <a:t> „</a:t>
            </a:r>
            <a:r>
              <a:rPr lang="de-DE" dirty="0" err="1"/>
              <a:t>Weight</a:t>
            </a:r>
            <a:r>
              <a:rPr lang="de-DE" dirty="0"/>
              <a:t>“ </a:t>
            </a:r>
            <a:r>
              <a:rPr lang="de-DE" dirty="0" err="1"/>
              <a:t>rests</a:t>
            </a:r>
            <a:r>
              <a:rPr lang="de-DE" dirty="0"/>
              <a:t> on </a:t>
            </a:r>
            <a:r>
              <a:rPr lang="de-DE" dirty="0" err="1"/>
              <a:t>them</a:t>
            </a:r>
            <a:endParaRPr lang="de-DE" dirty="0"/>
          </a:p>
          <a:p>
            <a:r>
              <a:rPr lang="de-DE" dirty="0"/>
              <a:t>Growth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positive </a:t>
            </a:r>
            <a:r>
              <a:rPr lang="de-DE" dirty="0" err="1"/>
              <a:t>or</a:t>
            </a:r>
            <a:r>
              <a:rPr lang="de-DE" dirty="0"/>
              <a:t> negative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gravity</a:t>
            </a:r>
            <a:endParaRPr lang="de-DE" dirty="0"/>
          </a:p>
          <a:p>
            <a:r>
              <a:rPr lang="de-DE" dirty="0" err="1"/>
              <a:t>Cell</a:t>
            </a:r>
            <a:r>
              <a:rPr lang="de-DE" dirty="0"/>
              <a:t> </a:t>
            </a:r>
            <a:r>
              <a:rPr lang="de-DE" dirty="0" err="1"/>
              <a:t>division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cells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forbidden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collision</a:t>
            </a:r>
            <a:r>
              <a:rPr lang="de-DE" dirty="0"/>
              <a:t> check</a:t>
            </a:r>
          </a:p>
          <a:p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cells</a:t>
            </a:r>
            <a:r>
              <a:rPr lang="de-DE" dirty="0"/>
              <a:t> (i.e.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roots</a:t>
            </a:r>
            <a:r>
              <a:rPr lang="de-DE" dirty="0"/>
              <a:t>) </a:t>
            </a:r>
            <a:r>
              <a:rPr lang="de-DE" dirty="0" err="1"/>
              <a:t>grow</a:t>
            </a:r>
            <a:r>
              <a:rPr lang="de-DE" dirty="0"/>
              <a:t> </a:t>
            </a:r>
            <a:r>
              <a:rPr lang="de-DE" dirty="0" err="1"/>
              <a:t>along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floor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walls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7795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32F016-873B-4BEF-9E44-3FA5775A0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Self-</a:t>
            </a:r>
            <a:r>
              <a:rPr lang="de-DE" err="1"/>
              <a:t>Collision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5AD79F-8895-4510-A093-09FA20CF9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err="1"/>
              <a:t>Left</a:t>
            </a:r>
            <a:r>
              <a:rPr lang="de-DE"/>
              <a:t>: </a:t>
            </a:r>
            <a:r>
              <a:rPr lang="de-DE" err="1"/>
              <a:t>self-collision</a:t>
            </a:r>
            <a:r>
              <a:rPr lang="de-DE"/>
              <a:t> disabled; Right: </a:t>
            </a:r>
            <a:r>
              <a:rPr lang="en-US"/>
              <a:t>Self-collision disabled</a:t>
            </a:r>
          </a:p>
          <a:p>
            <a:r>
              <a:rPr lang="en-US"/>
              <a:t>In reality, </a:t>
            </a:r>
            <a:r>
              <a:rPr lang="de-DE"/>
              <a:t>branches cannot overlap</a:t>
            </a:r>
          </a:p>
          <a:p>
            <a:r>
              <a:rPr lang="de-DE"/>
              <a:t>Cells without children check for possbile collisions, and do not divide if one is found</a:t>
            </a:r>
          </a:p>
          <a:p>
            <a:r>
              <a:rPr lang="de-DE"/>
              <a:t>This greatly reduces, but does not completely prevent collisions</a:t>
            </a:r>
          </a:p>
          <a:p>
            <a:r>
              <a:rPr lang="de-DE"/>
              <a:t>This also adds deterministic, yet seemingly unpredictable structure</a:t>
            </a:r>
          </a:p>
          <a:p>
            <a:endParaRPr lang="de-DE"/>
          </a:p>
          <a:p>
            <a:endParaRPr lang="en-US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EEA881-E22F-498D-BC6F-9EA66A866E08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275" y="2403029"/>
            <a:ext cx="6300788" cy="354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038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B3D3A5-4482-4581-9791-F39B74BF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Influence of Water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23B7D9-63BC-4541-BFEA-15A9B1E42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/>
              <a:t>The plant in the water grows way more than the other one</a:t>
            </a:r>
          </a:p>
          <a:p>
            <a:r>
              <a:rPr lang="en-US"/>
              <a:t>Distance to light source similar, propertie/”genes” identical</a:t>
            </a:r>
            <a:endParaRPr lang="en-US" noProof="0"/>
          </a:p>
          <a:p>
            <a:r>
              <a:rPr lang="en-US"/>
              <a:t>Water is not necessary, but promotes growth to diversify the vegetation</a:t>
            </a:r>
          </a:p>
          <a:p>
            <a:r>
              <a:rPr lang="en-US"/>
              <a:t>Plants check every iteration how many cells overlap water, and thereby r</a:t>
            </a:r>
            <a:r>
              <a:rPr lang="en-US" noProof="0"/>
              <a:t>aise the allowed total amount of cells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B7001F6-4BDE-4984-BE76-2EE89C93B31E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6899275" y="1752889"/>
            <a:ext cx="6300788" cy="484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00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E98546-4560-4B8B-ADC7-743B81125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Growth to Light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8241AA-9BE4-427C-8ADC-0874BCDC3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461DA412-76E2-4BB3-B0A3-B7660A604B79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275" y="2468662"/>
            <a:ext cx="6300788" cy="3412926"/>
          </a:xfrm>
        </p:spPr>
      </p:pic>
    </p:spTree>
    <p:extLst>
      <p:ext uri="{BB962C8B-B14F-4D97-AF65-F5344CB8AC3E}">
        <p14:creationId xmlns:p14="http://schemas.microsoft.com/office/powerpoint/2010/main" val="2526121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07F346-4680-4AAE-AB47-C67CAD96B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Cell Diameter Growth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76C5EB-C3E9-41FB-B2A6-9EF84E0AD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/>
              <a:t>Real life trees are bigger where they have to carry a lot of weight (e.g., at the trunk)</a:t>
            </a:r>
          </a:p>
          <a:p>
            <a:r>
              <a:rPr lang="en-US"/>
              <a:t>Cell diameter raises with the number of “attachement descendants” they have</a:t>
            </a:r>
            <a:endParaRPr lang="en-US" noProof="0"/>
          </a:p>
          <a:p>
            <a:r>
              <a:rPr lang="en-US" noProof="0"/>
              <a:t>The two property-identical trees </a:t>
            </a:r>
            <a:r>
              <a:rPr lang="en-US"/>
              <a:t>visualize the difference in growth shape of trees in water</a:t>
            </a:r>
          </a:p>
          <a:p>
            <a:r>
              <a:rPr lang="en-US"/>
              <a:t>Also, they are an example for positive correlation with gravity</a:t>
            </a:r>
          </a:p>
          <a:p>
            <a:endParaRPr lang="en-US" noProof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74BA101-FA84-480C-B052-416D567FDCA1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275" y="2468662"/>
            <a:ext cx="6300788" cy="3412926"/>
          </a:xfrm>
        </p:spPr>
      </p:pic>
    </p:spTree>
    <p:extLst>
      <p:ext uri="{BB962C8B-B14F-4D97-AF65-F5344CB8AC3E}">
        <p14:creationId xmlns:p14="http://schemas.microsoft.com/office/powerpoint/2010/main" val="1162119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18B2C-7144-4F05-9907-4B8EBA429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Motivation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DB28D-B53F-4DC9-87F9-D27CE3DCE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502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1B2D9D-AA90-4351-B055-951E10E4A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Influence Of Gravity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452ACA-9A3C-42A3-9288-AB6D4A0C7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Negative correlation with gravity leads to trees “bending over”</a:t>
            </a:r>
          </a:p>
          <a:p>
            <a:r>
              <a:rPr lang="en-US"/>
              <a:t>Many plants, e.g. palms, ferns and willows, show this behavior</a:t>
            </a:r>
          </a:p>
          <a:p>
            <a:r>
              <a:rPr lang="en-US"/>
              <a:t>The twisted structure of the shown plant emerges as a combination of downward growth and horizontal cell division</a:t>
            </a:r>
          </a:p>
          <a:p>
            <a:r>
              <a:rPr lang="en-US"/>
              <a:t>This is also expecially prone to provoke mistakes in collision detection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B7D1D187-AFE3-472E-823A-E4DC7F781168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7349331" y="1474788"/>
            <a:ext cx="5400675" cy="540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037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F98203-C4D0-4D62-9A84-D65752DAD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Growth In The Plane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A14AE0-5FF3-44AE-BD4A-0A1A8A503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E2DAC91-5299-485A-9630-EE7E3BFEF2F2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275" y="2468662"/>
            <a:ext cx="6300788" cy="3412926"/>
          </a:xfrm>
        </p:spPr>
      </p:pic>
    </p:spTree>
    <p:extLst>
      <p:ext uri="{BB962C8B-B14F-4D97-AF65-F5344CB8AC3E}">
        <p14:creationId xmlns:p14="http://schemas.microsoft.com/office/powerpoint/2010/main" val="18919937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660F5B-1A14-45FA-8BBB-922225C0A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Wind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191E67-E8C3-4BD3-AECE-97C3CE017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225F57D0-CB72-4101-B637-73E9E3894640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7331043" y="1474788"/>
            <a:ext cx="5400675" cy="540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992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B2B54D-5F22-4971-AC4A-A93263AF7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Program Features and Controls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7963B1-9418-4FC0-9EEF-6B0A5ED4A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One map where exact values for a plant can be set</a:t>
            </a:r>
          </a:p>
          <a:p>
            <a:r>
              <a:rPr lang="en-US"/>
              <a:t>One map that renders many plants at once (a “forest)</a:t>
            </a:r>
          </a:p>
          <a:p>
            <a:r>
              <a:rPr lang="en-US"/>
              <a:t>Character Control by industry-standard 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WASD</a:t>
            </a:r>
            <a:r>
              <a:rPr lang="en-US"/>
              <a:t>/mouse</a:t>
            </a:r>
          </a:p>
          <a:p>
            <a:r>
              <a:rPr lang="en-US"/>
              <a:t>Jumping and flying by 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Space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/>
              <a:t> rerenders the single tree, and adds ten iterations for the forest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en-US"/>
              <a:t> switches Maps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/>
              <a:t> toggles leaf rendering</a:t>
            </a: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O</a:t>
            </a:r>
            <a:r>
              <a:rPr lang="en-US"/>
              <a:t> rerandoms the tree and resets the forest</a:t>
            </a:r>
          </a:p>
        </p:txBody>
      </p:sp>
      <p:pic>
        <p:nvPicPr>
          <p:cNvPr id="5" name="ArchonExpl">
            <a:hlinkClick r:id="" action="ppaction://media"/>
            <a:extLst>
              <a:ext uri="{FF2B5EF4-FFF2-40B4-BE49-F238E27FC236}">
                <a16:creationId xmlns:a16="http://schemas.microsoft.com/office/drawing/2014/main" id="{9E4A403D-F65A-4505-99D2-0D6EF68E0453}"/>
              </a:ext>
            </a:extLst>
          </p:cNvPr>
          <p:cNvPicPr>
            <a:picLocks noGrp="1" noChangeAspect="1"/>
          </p:cNvPicPr>
          <p:nvPr>
            <p:ph idx="10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99275" y="1863725"/>
            <a:ext cx="6300788" cy="4621213"/>
          </a:xfrm>
        </p:spPr>
      </p:pic>
    </p:spTree>
    <p:extLst>
      <p:ext uri="{BB962C8B-B14F-4D97-AF65-F5344CB8AC3E}">
        <p14:creationId xmlns:p14="http://schemas.microsoft.com/office/powerpoint/2010/main" val="164444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E40D63-2BE3-4F7D-B2E4-8B6E9CDB8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Performance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51C98F-4E56-4DC6-A9B9-82587031A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1265" y="4292672"/>
            <a:ext cx="8954622" cy="5400000"/>
          </a:xfrm>
        </p:spPr>
        <p:txBody>
          <a:bodyPr/>
          <a:lstStyle/>
          <a:p>
            <a:r>
              <a:rPr lang="en-US" noProof="0"/>
              <a:t>GPU: Nvidia GTX 760</a:t>
            </a:r>
          </a:p>
          <a:p>
            <a:r>
              <a:rPr lang="en-US" noProof="0"/>
              <a:t>CPU: Intel i5-4670K 3.40GHz</a:t>
            </a:r>
          </a:p>
          <a:p>
            <a:r>
              <a:rPr lang="en-US" noProof="0"/>
              <a:t>When not growth iterating, the program always hits 60 fps</a:t>
            </a:r>
          </a:p>
          <a:p>
            <a:r>
              <a:rPr lang="en-US" noProof="0"/>
              <a:t>Iteration time and distribution on subtasks varies greatly </a:t>
            </a:r>
          </a:p>
          <a:p>
            <a:endParaRPr lang="en-US" noProof="0"/>
          </a:p>
          <a:p>
            <a:endParaRPr lang="en-US" noProof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E7D904F-2B55-4F2D-97BB-2376707931C1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3307009" y="1260000"/>
            <a:ext cx="7183135" cy="274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426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FE0AC-6E30-4F2F-8386-A96BE1F35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00" y="180000"/>
            <a:ext cx="12960000" cy="1080000"/>
          </a:xfrm>
        </p:spPr>
        <p:txBody>
          <a:bodyPr/>
          <a:lstStyle/>
          <a:p>
            <a:r>
              <a:rPr lang="de-DE"/>
              <a:t>Going forward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89302-84F0-4B6E-9D25-0FD60106C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e-DE" sz="3000">
                <a:solidFill>
                  <a:srgbClr val="2F5A7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Simulated Ecosystems</a:t>
            </a:r>
          </a:p>
          <a:p>
            <a:r>
              <a:rPr lang="de-DE"/>
              <a:t>This work constitutes a basis to simulate ecosystems</a:t>
            </a:r>
          </a:p>
          <a:p>
            <a:r>
              <a:rPr lang="de-DE"/>
              <a:t>For example, further work could incude nutrient circulation</a:t>
            </a:r>
          </a:p>
          <a:p>
            <a:r>
              <a:rPr lang="de-DE"/>
              <a:t>This would require periodic plant death, and decomposers to return nutritients</a:t>
            </a:r>
          </a:p>
          <a:p>
            <a:r>
              <a:rPr lang="de-DE"/>
              <a:t>Later, completely differently structured organisms („animals“) could be added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38C9C9-A6BF-43E8-B916-91723C39A50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e-DE" sz="3000">
                <a:solidFill>
                  <a:srgbClr val="2F5A7D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Even Spread and Self-Similarity</a:t>
            </a:r>
          </a:p>
          <a:p>
            <a:r>
              <a:rPr lang="de-DE"/>
              <a:t>The possbilities of the plant description model were only scratched on the surface</a:t>
            </a:r>
          </a:p>
          <a:p>
            <a:r>
              <a:rPr lang="de-DE"/>
              <a:t>Current Algorithms yield unsatisfactory results for non-circular degrees of freedom</a:t>
            </a:r>
          </a:p>
          <a:p>
            <a:r>
              <a:rPr lang="de-DE"/>
              <a:t>Other plantal objects (e.g., blossoms) could be recreated with the model</a:t>
            </a:r>
          </a:p>
          <a:p>
            <a:r>
              <a:rPr lang="de-DE"/>
              <a:t>The model could also be extended to allow non-punctiform origins (e.g., for pine cone shaped behavior)</a:t>
            </a:r>
          </a:p>
          <a:p>
            <a:endParaRPr lang="de-DE" b="0"/>
          </a:p>
          <a:p>
            <a:endParaRPr lang="de-DE"/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4149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22548-FA6B-4366-AF57-63D9D51AB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Thank you for your attention. Any Questions?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2B402E-228D-4682-BFC6-F024C486B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113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18B2C-7144-4F05-9907-4B8EBA429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Related Work: Simulated Ecosystems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DB28D-B53F-4DC9-87F9-D27CE3DCE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26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40475-FF9D-42EF-8653-EA1BFDBCE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Related Work: Lindenmayer-Systems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0CF0D-020E-423F-89AE-07D8A0A35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62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2D3E23E-BCB1-4952-8D38-D20579BA4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Fundamental </a:t>
            </a:r>
            <a:r>
              <a:rPr lang="en-US" noProof="0"/>
              <a:t>Ideas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9EC1FFA-7D2C-40DC-B05F-6AC8682E0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Bildplatzhalter 7">
            <a:extLst>
              <a:ext uri="{FF2B5EF4-FFF2-40B4-BE49-F238E27FC236}">
                <a16:creationId xmlns:a16="http://schemas.microsoft.com/office/drawing/2014/main" id="{61EE855F-3F64-401C-8E65-F60E078A1C0B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r="15700"/>
          <a:stretch>
            <a:fillRect/>
          </a:stretch>
        </p:blipFill>
        <p:spPr>
          <a:xfrm>
            <a:off x="6899275" y="1687569"/>
            <a:ext cx="6300788" cy="4975112"/>
          </a:xfrm>
        </p:spPr>
      </p:pic>
    </p:spTree>
    <p:extLst>
      <p:ext uri="{BB962C8B-B14F-4D97-AF65-F5344CB8AC3E}">
        <p14:creationId xmlns:p14="http://schemas.microsoft.com/office/powerpoint/2010/main" val="2708908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F42A81-01AF-43CE-B8FF-3A63463E8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7352D3-B7CC-4284-9797-31C48C75B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5691D6A-7507-492E-9D68-A4371BE8221B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8" b="7158"/>
          <a:stretch>
            <a:fillRect/>
          </a:stretch>
        </p:blipFill>
        <p:spPr>
          <a:xfrm>
            <a:off x="6899275" y="1687540"/>
            <a:ext cx="6300788" cy="4975171"/>
          </a:xfrm>
        </p:spPr>
      </p:pic>
    </p:spTree>
    <p:extLst>
      <p:ext uri="{BB962C8B-B14F-4D97-AF65-F5344CB8AC3E}">
        <p14:creationId xmlns:p14="http://schemas.microsoft.com/office/powerpoint/2010/main" val="2980393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196956-BA26-48BB-B176-3E311B42E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CE2EA4-7DEA-413F-97B7-B8E96B8D5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Inhaltsplatzhalter 11">
            <a:extLst>
              <a:ext uri="{FF2B5EF4-FFF2-40B4-BE49-F238E27FC236}">
                <a16:creationId xmlns:a16="http://schemas.microsoft.com/office/drawing/2014/main" id="{D3ED54B7-936D-458A-85EE-48C94CBB6F74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331" y="1474788"/>
            <a:ext cx="5400675" cy="5400675"/>
          </a:xfrm>
        </p:spPr>
      </p:pic>
    </p:spTree>
    <p:extLst>
      <p:ext uri="{BB962C8B-B14F-4D97-AF65-F5344CB8AC3E}">
        <p14:creationId xmlns:p14="http://schemas.microsoft.com/office/powerpoint/2010/main" val="975691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67FCE6-4919-4B11-B6D0-38920E296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Division Rules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041FC01-3894-412E-BC76-CE74E3852F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noProof="0" smtClean="0">
                        <a:latin typeface="Cambria Math" panose="02040503050406030204" pitchFamily="18" charset="0"/>
                      </a:rPr>
                      <m:t>Vertical</m:t>
                    </m:r>
                    <m:r>
                      <m:rPr>
                        <m:nor/>
                      </m:rPr>
                      <a:rPr lang="de-DE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de-DE" smtClean="0">
                        <a:latin typeface="Cambria Math" panose="02040503050406030204" pitchFamily="18" charset="0"/>
                      </a:rPr>
                      <m:t>divis</m:t>
                    </m:r>
                  </m:oMath>
                </a14:m>
                <a:r>
                  <a:rPr lang="en-US"/>
                  <a:t>ion means a “straight” growth into a branch</a:t>
                </a:r>
              </a:p>
              <a:p>
                <a:r>
                  <a:rPr lang="de-DE"/>
                  <a:t>Horizontal </a:t>
                </a:r>
                <a:r>
                  <a:rPr lang="en-US"/>
                  <a:t>division means the creation of a branch fork</a:t>
                </a:r>
              </a:p>
              <a:p>
                <a:r>
                  <a:rPr lang="de-DE"/>
                  <a:t>F</a:t>
                </a:r>
                <a:r>
                  <a:rPr lang="en-US"/>
                  <a:t>or </a:t>
                </a:r>
                <a:r>
                  <a:rPr lang="de-DE" err="1"/>
                  <a:t>branches</a:t>
                </a:r>
                <a:r>
                  <a:rPr lang="en-US"/>
                  <a:t> growing upwards, </a:t>
                </a:r>
                <a:r>
                  <a:rPr lang="en-US" i="1"/>
                  <a:t>H</a:t>
                </a:r>
                <a:r>
                  <a:rPr lang="en-US"/>
                  <a:t> are the leaf cells</a:t>
                </a:r>
              </a:p>
              <a:p>
                <a:r>
                  <a:rPr lang="de-DE"/>
                  <a:t>In </a:t>
                </a:r>
                <a:r>
                  <a:rPr lang="en-US"/>
                  <a:t>general</a:t>
                </a:r>
                <a:r>
                  <a:rPr lang="de-DE"/>
                  <a:t> </a:t>
                </a:r>
                <a:r>
                  <a:rPr lang="de-DE" err="1"/>
                  <a:t>is</a:t>
                </a:r>
                <a:r>
                  <a:rPr lang="de-DE"/>
                  <a:t> </a:t>
                </a: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𝑘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&gt;</m:t>
                    </m:r>
                    <m:sSup>
                      <m:sSup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/>
                  <a:t> such that plants grow towards </a:t>
                </a:r>
              </a:p>
              <a:p>
                <a:r>
                  <a:rPr lang="de-DE"/>
                  <a:t>T</a:t>
                </a:r>
                <a:r>
                  <a:rPr lang="en-US"/>
                  <a:t>here are multiple </a:t>
                </a:r>
                <a:r>
                  <a:rPr lang="en-US" i="1"/>
                  <a:t>F</a:t>
                </a:r>
                <a:r>
                  <a:rPr lang="en-US"/>
                  <a:t> states, such that plants divide faster at the “tip” of the organism</a:t>
                </a:r>
              </a:p>
              <a:p>
                <a:pPr marL="0" indent="0">
                  <a:buNone/>
                </a:pPr>
                <a:endParaRPr lang="en-US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A041FC01-3894-412E-BC76-CE74E3852F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55" t="-1467" r="-20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211C16A-F03C-4C8C-BC6B-21308066B366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6899275" y="2078833"/>
            <a:ext cx="6300788" cy="419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080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E6E93E-420A-4F67-BD9C-A04001DE7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Division Rules</a:t>
            </a:r>
            <a:endParaRPr lang="en-US"/>
          </a:p>
        </p:txBody>
      </p:sp>
      <p:pic>
        <p:nvPicPr>
          <p:cNvPr id="7" name="Inhaltsplatzhalter 4">
            <a:extLst>
              <a:ext uri="{FF2B5EF4-FFF2-40B4-BE49-F238E27FC236}">
                <a16:creationId xmlns:a16="http://schemas.microsoft.com/office/drawing/2014/main" id="{22E3AA96-C945-4337-8975-F1F06A918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4490" y="1476375"/>
            <a:ext cx="8113970" cy="539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05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D79D9F2C-3E6E-46F7-A5BC-47BAF224E477}" vid="{B1CE60AD-D38C-4749-8B55-97467D69C18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vcg_template_2018-07 (1)</Template>
  <TotalTime>0</TotalTime>
  <Words>716</Words>
  <Application>Microsoft Office PowerPoint</Application>
  <PresentationFormat>Custom</PresentationFormat>
  <Paragraphs>85</Paragraphs>
  <Slides>26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Courier New</vt:lpstr>
      <vt:lpstr>DejaVu Sans Mono</vt:lpstr>
      <vt:lpstr>Segoe UI</vt:lpstr>
      <vt:lpstr>Segoe UI Light</vt:lpstr>
      <vt:lpstr>Times New Roman</vt:lpstr>
      <vt:lpstr>Wingdings</vt:lpstr>
      <vt:lpstr>Office</vt:lpstr>
      <vt:lpstr>PowerPoint Presentation</vt:lpstr>
      <vt:lpstr>Motivation</vt:lpstr>
      <vt:lpstr>Related Work: Simulated Ecosystems</vt:lpstr>
      <vt:lpstr>Related Work: Lindenmayer-Systems</vt:lpstr>
      <vt:lpstr>Fundamental Ideas</vt:lpstr>
      <vt:lpstr>PowerPoint Presentation</vt:lpstr>
      <vt:lpstr>PowerPoint Presentation</vt:lpstr>
      <vt:lpstr>Division Rules</vt:lpstr>
      <vt:lpstr>Division Rules</vt:lpstr>
      <vt:lpstr>Division Rules</vt:lpstr>
      <vt:lpstr>Division Rules</vt:lpstr>
      <vt:lpstr>Plant Grow</vt:lpstr>
      <vt:lpstr>Plant Grow</vt:lpstr>
      <vt:lpstr>Plant Grow</vt:lpstr>
      <vt:lpstr>Modelled Behaviors</vt:lpstr>
      <vt:lpstr>Self-Collision</vt:lpstr>
      <vt:lpstr>Influence of Water</vt:lpstr>
      <vt:lpstr>Growth to Light</vt:lpstr>
      <vt:lpstr>Cell Diameter Growth</vt:lpstr>
      <vt:lpstr>Influence Of Gravity</vt:lpstr>
      <vt:lpstr>Growth In The Plane</vt:lpstr>
      <vt:lpstr>Wind</vt:lpstr>
      <vt:lpstr>Program Features and Controls</vt:lpstr>
      <vt:lpstr>Performance</vt:lpstr>
      <vt:lpstr>Going forward</vt:lpstr>
      <vt:lpstr>Thank you for your attention.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k10071995_2 k10071995_2</dc:creator>
  <cp:lastModifiedBy>k10071995_2 k10071995_2</cp:lastModifiedBy>
  <cp:revision>114</cp:revision>
  <dcterms:created xsi:type="dcterms:W3CDTF">2019-01-24T14:39:53Z</dcterms:created>
  <dcterms:modified xsi:type="dcterms:W3CDTF">2019-01-25T02:56:20Z</dcterms:modified>
</cp:coreProperties>
</file>

<file path=docProps/thumbnail.jpeg>
</file>